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349" r:id="rId5"/>
    <p:sldId id="348" r:id="rId6"/>
    <p:sldId id="341" r:id="rId7"/>
    <p:sldId id="342" r:id="rId8"/>
    <p:sldId id="345" r:id="rId9"/>
    <p:sldId id="346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32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C76DC33-14CD-4C02-84C8-CC035CB62BF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5994" y="329303"/>
            <a:ext cx="2986331" cy="6199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F7882D8-9ACD-4F56-B15D-1BBB457EDA7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24031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2716904-EBBF-496C-B9C4-D47D8AE743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072069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3640979-6D66-4FDA-B9EA-44073035E7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24031" y="3495675"/>
            <a:ext cx="6334369" cy="3033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52919E-B856-46DF-8EE5-5AC4E85C0AFC}"/>
              </a:ext>
            </a:extLst>
          </p:cNvPr>
          <p:cNvGrpSpPr/>
          <p:nvPr userDrawn="1"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62EE5-910E-4160-A7B0-0C601F238DB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5857DF9A-0DFA-411D-ABBF-8DD8FE84827B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4A40203-79D4-4139-AE5E-B36E553D236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765CAE1-265B-4D94-A8CF-ED17FF9F4322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8BB8F2-69B5-4E2F-8FB4-BD0BE5A1A02C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59A25EE8-2076-4A4D-807E-97CF9F914D0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AAA686-C7E6-4867-BA89-6943B4C7DB01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8CCCCE-4870-4A4B-8CDE-AAA330E2B6B7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27757B9D-CE6B-4800-A122-56607DAFDB72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72A922-FCD2-4CAC-B7CD-1F77428B035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045F076-7F06-40D5-BA94-1DED7C6961EB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CAA5FB-8472-4EDC-ABB5-0D68E2691A6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2FEFCE23-5925-42A4-B92E-728040CE5A7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38BB0E-5112-4CE2-A023-EF1D07C301E2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213A9E-9FBF-4202-B218-1401736130C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251A0F03-6600-4BD3-9FE2-2FC1A0340CCA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C0C9F-E8EF-4FA2-914A-6A6DF8E83AEE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9141CEF-A47B-462C-BBC6-04041B95A0B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AD9C02C-4B73-4AF3-9B22-A256810CF59F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525F1597-BCE8-4B44-A4B5-D9C693BD53B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FC3AE-E5EC-4BB3-A5CC-04DA7605BFD2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7072C13-F92B-4F6E-933E-CCF6A092E78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11131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E8A7828-2637-4C74-A879-B48F0C8FE74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E601A353-9F1C-48F2-8F79-6383CE800E2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2781FB-F43D-4DA8-9408-E4DA4641BCE7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6F8641-EB22-423A-BDE7-7619EB8583D2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24311D-987A-4167-B9A0-0A276A964C09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B0A17E7-4B0C-41B9-B574-2BD11D86C5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3B55431D-B5B9-417E-857F-FCF4252008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1FE51354-F93A-4DBC-AED0-C189EF51AA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F2296-44BB-4865-AB73-F34651A6FD39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6045EE-39D8-4F62-BED2-6D58399E85D9}"/>
              </a:ext>
            </a:extLst>
          </p:cNvPr>
          <p:cNvGrpSpPr/>
          <p:nvPr userDrawn="1"/>
        </p:nvGrpSpPr>
        <p:grpSpPr>
          <a:xfrm>
            <a:off x="3295523" y="1504766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034AF2-468F-410B-A6F3-C1BE01DC696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536716-C10B-49FB-8F64-BE25D35BAB7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CBED52C-895A-4399-8F65-905B0B36206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FEB1ADB-2C68-4189-ACB5-1712592CEFA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337976-CB3F-447D-87B4-52997E6326F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9E1F47-A49C-4E0D-953E-4A37A839AF4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8B896F-D884-4D96-90EF-079E156031F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F0D8746-DF02-4AA5-8E5F-0B6FCA4CC5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39C991-F1F1-4EA3-AE4E-55B883F4CFE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A9937EE-9EF6-4EEE-A4FF-4100004AB7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BF1DFC7-97C8-43DB-9E4E-B89DD46664B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54C1C5-0F94-4850-9153-CA8A037EDE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BA25A20-F8B4-4164-A7E0-BF6994E8607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8029" y="1677606"/>
            <a:ext cx="4124421" cy="2482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E4425-1F46-4BB4-868B-4098BA1E44B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845E88C-28C1-418B-A201-8EF6078280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828C03-0640-4801-9208-4E8FB4567E65}"/>
              </a:ext>
            </a:extLst>
          </p:cNvPr>
          <p:cNvSpPr/>
          <p:nvPr userDrawn="1"/>
        </p:nvSpPr>
        <p:spPr>
          <a:xfrm flipH="1">
            <a:off x="9647495" y="300218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17B8062-F5FE-4D05-AE1E-6E1F3180C97D}"/>
              </a:ext>
            </a:extLst>
          </p:cNvPr>
          <p:cNvSpPr/>
          <p:nvPr userDrawn="1"/>
        </p:nvSpPr>
        <p:spPr>
          <a:xfrm>
            <a:off x="790576" y="800100"/>
            <a:ext cx="7258050" cy="5238750"/>
          </a:xfrm>
          <a:prstGeom prst="frame">
            <a:avLst>
              <a:gd name="adj1" fmla="val 8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947A7-486B-4E36-A34B-42636CBFDA5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2038" y="381000"/>
            <a:ext cx="2447925" cy="615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0AB743A-6BE9-471F-8C00-DFD97083AEA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96199" y="2933700"/>
            <a:ext cx="3705225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3A3AAE-567A-4919-A141-AA819798022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1B8184-765A-43B2-AD8A-E56B22A5E8C2}"/>
              </a:ext>
            </a:extLst>
          </p:cNvPr>
          <p:cNvSpPr/>
          <p:nvPr/>
        </p:nvSpPr>
        <p:spPr>
          <a:xfrm flipH="1">
            <a:off x="9647495" y="300218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AA0F2F-EE5D-4823-A3B1-9494D55F5F9D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289B8E-A490-4298-8A30-24D02B810470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D194EC-5C5C-4552-951A-BEF0E277F9D8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760BC9A-29BF-43E0-A8AE-E2E447BF2E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569C80B-843F-4605-B81B-CA4D793D0D1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E25EFD-FA1C-46D6-A28C-96E67AB55DB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1B1C6-9855-40BC-99AB-F919A7579E46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A7E06C3-6E2F-4AC9-9064-F4FBF13636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0048"/>
            <a:ext cx="7771555" cy="6868048"/>
          </a:xfrm>
          <a:custGeom>
            <a:avLst/>
            <a:gdLst>
              <a:gd name="connsiteX0" fmla="*/ 0 w 7748954"/>
              <a:gd name="connsiteY0" fmla="*/ 0 h 6858000"/>
              <a:gd name="connsiteX1" fmla="*/ 7748954 w 7748954"/>
              <a:gd name="connsiteY1" fmla="*/ 0 h 6858000"/>
              <a:gd name="connsiteX2" fmla="*/ 7748954 w 7748954"/>
              <a:gd name="connsiteY2" fmla="*/ 6858000 h 6858000"/>
              <a:gd name="connsiteX3" fmla="*/ 0 w 7748954"/>
              <a:gd name="connsiteY3" fmla="*/ 6858000 h 6858000"/>
              <a:gd name="connsiteX4" fmla="*/ 0 w 7748954"/>
              <a:gd name="connsiteY4" fmla="*/ 0 h 6858000"/>
              <a:gd name="connsiteX0" fmla="*/ 0 w 7748954"/>
              <a:gd name="connsiteY0" fmla="*/ 10048 h 6868048"/>
              <a:gd name="connsiteX1" fmla="*/ 4412901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10048 h 6868048"/>
              <a:gd name="connsiteX0" fmla="*/ 0 w 7748954"/>
              <a:gd name="connsiteY0" fmla="*/ 10048 h 6868048"/>
              <a:gd name="connsiteX1" fmla="*/ 4453095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10048 h 6868048"/>
              <a:gd name="connsiteX0" fmla="*/ 0 w 7773235"/>
              <a:gd name="connsiteY0" fmla="*/ 10048 h 6868048"/>
              <a:gd name="connsiteX1" fmla="*/ 4453095 w 7773235"/>
              <a:gd name="connsiteY1" fmla="*/ 0 h 6868048"/>
              <a:gd name="connsiteX2" fmla="*/ 7773235 w 7773235"/>
              <a:gd name="connsiteY2" fmla="*/ 6868048 h 6868048"/>
              <a:gd name="connsiteX3" fmla="*/ 0 w 7773235"/>
              <a:gd name="connsiteY3" fmla="*/ 6868048 h 6868048"/>
              <a:gd name="connsiteX4" fmla="*/ 0 w 7773235"/>
              <a:gd name="connsiteY4" fmla="*/ 10048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3235" h="6868048">
                <a:moveTo>
                  <a:pt x="0" y="10048"/>
                </a:moveTo>
                <a:lnTo>
                  <a:pt x="4453095" y="0"/>
                </a:lnTo>
                <a:lnTo>
                  <a:pt x="7773235" y="6868048"/>
                </a:lnTo>
                <a:lnTo>
                  <a:pt x="0" y="6868048"/>
                </a:lnTo>
                <a:lnTo>
                  <a:pt x="0" y="100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8DE25A-A213-4329-8429-40AED0B719C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43046" y="0"/>
            <a:ext cx="7748954" cy="6868048"/>
          </a:xfrm>
          <a:custGeom>
            <a:avLst/>
            <a:gdLst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0 h 6868048"/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4019341 w 7748954"/>
              <a:gd name="connsiteY3" fmla="*/ 6868048 h 6868048"/>
              <a:gd name="connsiteX4" fmla="*/ 0 w 7748954"/>
              <a:gd name="connsiteY4" fmla="*/ 0 h 6868048"/>
              <a:gd name="connsiteX0" fmla="*/ 0 w 7748954"/>
              <a:gd name="connsiteY0" fmla="*/ 0 h 6888145"/>
              <a:gd name="connsiteX1" fmla="*/ 7748954 w 7748954"/>
              <a:gd name="connsiteY1" fmla="*/ 0 h 6888145"/>
              <a:gd name="connsiteX2" fmla="*/ 7748954 w 7748954"/>
              <a:gd name="connsiteY2" fmla="*/ 6868048 h 6888145"/>
              <a:gd name="connsiteX3" fmla="*/ 3336054 w 7748954"/>
              <a:gd name="connsiteY3" fmla="*/ 6888145 h 6888145"/>
              <a:gd name="connsiteX4" fmla="*/ 0 w 7748954"/>
              <a:gd name="connsiteY4" fmla="*/ 0 h 6888145"/>
              <a:gd name="connsiteX0" fmla="*/ 0 w 7748954"/>
              <a:gd name="connsiteY0" fmla="*/ 0 h 6878096"/>
              <a:gd name="connsiteX1" fmla="*/ 7748954 w 7748954"/>
              <a:gd name="connsiteY1" fmla="*/ 0 h 6878096"/>
              <a:gd name="connsiteX2" fmla="*/ 7748954 w 7748954"/>
              <a:gd name="connsiteY2" fmla="*/ 6868048 h 6878096"/>
              <a:gd name="connsiteX3" fmla="*/ 3336054 w 7748954"/>
              <a:gd name="connsiteY3" fmla="*/ 6878096 h 6878096"/>
              <a:gd name="connsiteX4" fmla="*/ 0 w 7748954"/>
              <a:gd name="connsiteY4" fmla="*/ 0 h 6878096"/>
              <a:gd name="connsiteX0" fmla="*/ 0 w 7748954"/>
              <a:gd name="connsiteY0" fmla="*/ 0 h 6878096"/>
              <a:gd name="connsiteX1" fmla="*/ 7748954 w 7748954"/>
              <a:gd name="connsiteY1" fmla="*/ 0 h 6878096"/>
              <a:gd name="connsiteX2" fmla="*/ 7748954 w 7748954"/>
              <a:gd name="connsiteY2" fmla="*/ 6868048 h 6878096"/>
              <a:gd name="connsiteX3" fmla="*/ 3336054 w 7748954"/>
              <a:gd name="connsiteY3" fmla="*/ 6878096 h 6878096"/>
              <a:gd name="connsiteX4" fmla="*/ 0 w 7748954"/>
              <a:gd name="connsiteY4" fmla="*/ 0 h 6878096"/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3319870 w 7748954"/>
              <a:gd name="connsiteY3" fmla="*/ 6861912 h 6868048"/>
              <a:gd name="connsiteX4" fmla="*/ 0 w 7748954"/>
              <a:gd name="connsiteY4" fmla="*/ 0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8954" h="6868048">
                <a:moveTo>
                  <a:pt x="0" y="0"/>
                </a:moveTo>
                <a:lnTo>
                  <a:pt x="7748954" y="0"/>
                </a:lnTo>
                <a:lnTo>
                  <a:pt x="7748954" y="6868048"/>
                </a:lnTo>
                <a:lnTo>
                  <a:pt x="3319870" y="68619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732890E-EDB9-4038-9E47-44E14593E94D}"/>
              </a:ext>
            </a:extLst>
          </p:cNvPr>
          <p:cNvSpPr txBox="1"/>
          <p:nvPr/>
        </p:nvSpPr>
        <p:spPr>
          <a:xfrm>
            <a:off x="244028" y="2877936"/>
            <a:ext cx="1125524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 eaLnBrk="0" fontAlgn="base" hangingPunct="0"/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PROJEK MENAIKTARAF JALAN KAMPUNG, SISTEM PERPARITAN DAN SALIRAN DI RANCANGAN FELDA, SELURUH NEGARA (FASA 2) DI CHIKU 7, GUA MUSANG, KELANTAN</a:t>
            </a:r>
            <a:endParaRPr lang="en-MY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D6789-374C-4B73-A3BB-AA855E806968}"/>
              </a:ext>
            </a:extLst>
          </p:cNvPr>
          <p:cNvSpPr txBox="1"/>
          <p:nvPr/>
        </p:nvSpPr>
        <p:spPr>
          <a:xfrm>
            <a:off x="5572331" y="5976854"/>
            <a:ext cx="661966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rgbClr val="002060"/>
                </a:solidFill>
                <a:cs typeface="Arial" pitchFamily="34" charset="0"/>
              </a:rPr>
              <a:t>JPS NEGERI KELANTAN</a:t>
            </a:r>
          </a:p>
          <a:p>
            <a:pPr algn="r"/>
            <a:r>
              <a:rPr lang="en-MY" altLang="ko-KR" sz="1867" dirty="0">
                <a:solidFill>
                  <a:srgbClr val="002060"/>
                </a:solidFill>
                <a:cs typeface="Arial" pitchFamily="34" charset="0"/>
              </a:rPr>
              <a:t>OGOS 2022</a:t>
            </a:r>
            <a:endParaRPr lang="ko-KR" altLang="en-US" sz="1867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FF0D4-B3D1-4944-A1DE-616E126551DD}"/>
              </a:ext>
            </a:extLst>
          </p:cNvPr>
          <p:cNvSpPr/>
          <p:nvPr/>
        </p:nvSpPr>
        <p:spPr>
          <a:xfrm>
            <a:off x="1752156" y="974534"/>
            <a:ext cx="8238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altLang="ko-KR" sz="60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TAKLIMAT TENDER</a:t>
            </a:r>
            <a:endParaRPr lang="en-MY" sz="60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020D4-CA81-47F4-80DA-6848C9D21CFE}"/>
              </a:ext>
            </a:extLst>
          </p:cNvPr>
          <p:cNvSpPr txBox="1"/>
          <p:nvPr/>
        </p:nvSpPr>
        <p:spPr>
          <a:xfrm>
            <a:off x="1862666" y="729608"/>
            <a:ext cx="711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rgbClr val="002060"/>
                </a:solidFill>
                <a:latin typeface="Arial Rounded MT Bold" panose="020F0704030504030204" pitchFamily="34" charset="0"/>
                <a:cs typeface="Arial" pitchFamily="34" charset="0"/>
              </a:rPr>
              <a:t>Agenda </a:t>
            </a:r>
            <a:r>
              <a:rPr lang="en-US" altLang="ko-KR" sz="5400" dirty="0" err="1">
                <a:solidFill>
                  <a:srgbClr val="002060"/>
                </a:solidFill>
                <a:latin typeface="Arial Rounded MT Bold" panose="020F0704030504030204" pitchFamily="34" charset="0"/>
                <a:cs typeface="Arial" pitchFamily="34" charset="0"/>
              </a:rPr>
              <a:t>Mesyuarat</a:t>
            </a:r>
            <a:endParaRPr lang="ko-KR" altLang="en-US" sz="5400" dirty="0">
              <a:solidFill>
                <a:srgbClr val="00206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EAA7AF-66D3-46F8-900B-450219EB0D3A}"/>
              </a:ext>
            </a:extLst>
          </p:cNvPr>
          <p:cNvGrpSpPr/>
          <p:nvPr/>
        </p:nvGrpSpPr>
        <p:grpSpPr>
          <a:xfrm>
            <a:off x="2766859" y="2116538"/>
            <a:ext cx="5725631" cy="1499852"/>
            <a:chOff x="5692278" y="3070393"/>
            <a:chExt cx="5725631" cy="14998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D703F2-DEEE-4355-806E-DC3861A14E5A}"/>
                </a:ext>
              </a:extLst>
            </p:cNvPr>
            <p:cNvSpPr txBox="1"/>
            <p:nvPr/>
          </p:nvSpPr>
          <p:spPr>
            <a:xfrm>
              <a:off x="7770069" y="4062414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rgbClr val="002060"/>
                  </a:solidFill>
                  <a:cs typeface="Arial" pitchFamily="34" charset="0"/>
                </a:rPr>
                <a:t>Latar</a:t>
              </a:r>
              <a:r>
                <a:rPr lang="en-US" altLang="ko-KR" sz="27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cs typeface="Arial" pitchFamily="34" charset="0"/>
                </a:rPr>
                <a:t>Belakang</a:t>
              </a:r>
              <a:endParaRPr lang="ko-KR" altLang="en-US" sz="27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1C96F9-3180-4340-9EA2-A16F067E0683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rgbClr val="C00000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7E9D30-DC33-4BC4-A5E4-96A21756FC70}"/>
              </a:ext>
            </a:extLst>
          </p:cNvPr>
          <p:cNvGrpSpPr/>
          <p:nvPr/>
        </p:nvGrpSpPr>
        <p:grpSpPr>
          <a:xfrm>
            <a:off x="3780331" y="2851314"/>
            <a:ext cx="5769634" cy="1642888"/>
            <a:chOff x="5692278" y="3070393"/>
            <a:chExt cx="5769634" cy="16428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6BB8B2-7253-47A0-8E39-89EE185DD874}"/>
                </a:ext>
              </a:extLst>
            </p:cNvPr>
            <p:cNvSpPr txBox="1"/>
            <p:nvPr/>
          </p:nvSpPr>
          <p:spPr>
            <a:xfrm>
              <a:off x="7814072" y="4205450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rgbClr val="002060"/>
                  </a:solidFill>
                  <a:cs typeface="Arial" pitchFamily="34" charset="0"/>
                </a:rPr>
                <a:t>Objektif</a:t>
              </a:r>
              <a:r>
                <a:rPr lang="en-US" altLang="ko-KR" sz="27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cs typeface="Arial" pitchFamily="34" charset="0"/>
                </a:rPr>
                <a:t>Projek</a:t>
              </a:r>
              <a:endParaRPr lang="ko-KR" altLang="en-US" sz="27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D2EF7D-DEB1-4B75-82F1-87571069FD72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rgbClr val="C00000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7D1267-B4CE-4DE7-A605-AA64F9C2BE69}"/>
              </a:ext>
            </a:extLst>
          </p:cNvPr>
          <p:cNvGrpSpPr/>
          <p:nvPr/>
        </p:nvGrpSpPr>
        <p:grpSpPr>
          <a:xfrm>
            <a:off x="3845032" y="2350141"/>
            <a:ext cx="3647840" cy="2397978"/>
            <a:chOff x="4713358" y="1426632"/>
            <a:chExt cx="3647840" cy="23979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2EA59-39FA-486D-983D-151A91648E61}"/>
                </a:ext>
              </a:extLst>
            </p:cNvPr>
            <p:cNvSpPr txBox="1"/>
            <p:nvPr/>
          </p:nvSpPr>
          <p:spPr>
            <a:xfrm>
              <a:off x="4713358" y="1426632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2060"/>
                  </a:solidFill>
                  <a:cs typeface="Arial" pitchFamily="34" charset="0"/>
                </a:rPr>
                <a:t>Peta Lokasi</a:t>
              </a:r>
              <a:endParaRPr lang="ko-KR" altLang="en-US" sz="27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AF8F33-1F3A-4FE3-97FE-1199B7EBABEA}"/>
                </a:ext>
              </a:extLst>
            </p:cNvPr>
            <p:cNvSpPr txBox="1"/>
            <p:nvPr/>
          </p:nvSpPr>
          <p:spPr>
            <a:xfrm>
              <a:off x="5581353" y="2808947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rgbClr val="C00000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7E9D30-DC33-4BC4-A5E4-96A21756FC70}"/>
              </a:ext>
            </a:extLst>
          </p:cNvPr>
          <p:cNvGrpSpPr/>
          <p:nvPr/>
        </p:nvGrpSpPr>
        <p:grpSpPr>
          <a:xfrm>
            <a:off x="5816472" y="4651064"/>
            <a:ext cx="4726013" cy="1015663"/>
            <a:chOff x="5692278" y="3070393"/>
            <a:chExt cx="4726013" cy="10156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6BB8B2-7253-47A0-8E39-89EE185DD874}"/>
                </a:ext>
              </a:extLst>
            </p:cNvPr>
            <p:cNvSpPr txBox="1"/>
            <p:nvPr/>
          </p:nvSpPr>
          <p:spPr>
            <a:xfrm>
              <a:off x="6770451" y="3323509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rgbClr val="002060"/>
                  </a:solidFill>
                  <a:cs typeface="Arial" pitchFamily="34" charset="0"/>
                </a:rPr>
                <a:t>Skop</a:t>
              </a:r>
              <a:r>
                <a:rPr lang="en-US" altLang="ko-KR" sz="27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rgbClr val="002060"/>
                  </a:solidFill>
                  <a:cs typeface="Arial" pitchFamily="34" charset="0"/>
                </a:rPr>
                <a:t>Kerja</a:t>
              </a:r>
              <a:r>
                <a:rPr lang="en-US" altLang="ko-KR" sz="27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endParaRPr lang="ko-KR" altLang="en-US" sz="27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D2EF7D-DEB1-4B75-82F1-87571069FD72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rgbClr val="C00000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91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7154" y="339509"/>
            <a:ext cx="10689572" cy="7242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PETA LOKASI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2891B-02D4-44F3-9080-1043573EA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54" y="1063756"/>
            <a:ext cx="9777692" cy="5672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B37F1D-7E6B-4617-AD59-305334EB5F58}"/>
              </a:ext>
            </a:extLst>
          </p:cNvPr>
          <p:cNvSpPr/>
          <p:nvPr/>
        </p:nvSpPr>
        <p:spPr>
          <a:xfrm>
            <a:off x="3437467" y="1439333"/>
            <a:ext cx="4766733" cy="44958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A7F7999-81F3-4179-A247-9E59B3BADECF}"/>
              </a:ext>
            </a:extLst>
          </p:cNvPr>
          <p:cNvSpPr/>
          <p:nvPr/>
        </p:nvSpPr>
        <p:spPr>
          <a:xfrm>
            <a:off x="8360180" y="1393956"/>
            <a:ext cx="2184400" cy="897467"/>
          </a:xfrm>
          <a:prstGeom prst="wedgeEllipseCallout">
            <a:avLst>
              <a:gd name="adj1" fmla="val -72771"/>
              <a:gd name="adj2" fmla="val 12193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>
                <a:latin typeface="Arial Black" panose="020B0A04020102020204" pitchFamily="34" charset="0"/>
              </a:rPr>
              <a:t>Kawasan </a:t>
            </a:r>
            <a:r>
              <a:rPr lang="en-MY" sz="1400" dirty="0" err="1">
                <a:latin typeface="Arial Black" panose="020B0A04020102020204" pitchFamily="34" charset="0"/>
              </a:rPr>
              <a:t>terlibat</a:t>
            </a:r>
            <a:endParaRPr lang="en-MY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8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9" y="235994"/>
            <a:ext cx="11573197" cy="724247"/>
          </a:xfrm>
        </p:spPr>
        <p:txBody>
          <a:bodyPr/>
          <a:lstStyle/>
          <a:p>
            <a:r>
              <a:rPr lang="en-MY" dirty="0" err="1">
                <a:solidFill>
                  <a:schemeClr val="tx1"/>
                </a:solidFill>
              </a:rPr>
              <a:t>Latar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Belakang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45" y="1204071"/>
            <a:ext cx="559882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LcPeriod"/>
            </a:pPr>
            <a:r>
              <a:rPr lang="ms-MY" dirty="0"/>
              <a:t>Membaikpulih dan naiktaraf sistem perparitan dan saliran di rancangan  FELDA yang sering terjejas dan mengakibatkan banjir , yang telah lama dan  uzur dan menjadi lebih efektif.</a:t>
            </a:r>
          </a:p>
          <a:p>
            <a:pPr marL="400050" indent="-400050" algn="just">
              <a:buFont typeface="+mj-lt"/>
              <a:buAutoNum type="romanLcPeriod"/>
            </a:pPr>
            <a:endParaRPr lang="ms-MY" dirty="0"/>
          </a:p>
          <a:p>
            <a:pPr marL="400050" indent="-400050" algn="just">
              <a:buFont typeface="+mj-lt"/>
              <a:buAutoNum type="romanLcPeriod"/>
            </a:pPr>
            <a:r>
              <a:rPr lang="ms-MY" dirty="0"/>
              <a:t>Membaikpulih &amp; naiktaraf jalan kampung di dalam kawasan rancangan  FELDA untuk memberi keselamatan dan keselesaan kepada peneroka.</a:t>
            </a:r>
          </a:p>
        </p:txBody>
      </p:sp>
      <p:pic>
        <p:nvPicPr>
          <p:cNvPr id="8" name="Picture 3" descr="C:\Users\User\Desktop\gua musang chiku 7\point 5\de63dadc-c6c5-4f9c-8d40-e906741f9481.jpg">
            <a:extLst>
              <a:ext uri="{FF2B5EF4-FFF2-40B4-BE49-F238E27FC236}">
                <a16:creationId xmlns:a16="http://schemas.microsoft.com/office/drawing/2014/main" id="{9C4E152E-72AD-4236-8E6A-888341C6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034" y="1204071"/>
            <a:ext cx="3975021" cy="2455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Users\User\Desktop\gua musang chiku 7\point 8\44bccdcc-5f3e-4057-a351-e50865b72e17.jpg">
            <a:extLst>
              <a:ext uri="{FF2B5EF4-FFF2-40B4-BE49-F238E27FC236}">
                <a16:creationId xmlns:a16="http://schemas.microsoft.com/office/drawing/2014/main" id="{049930BC-FA7D-4A26-BEA9-B00CA868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034" y="3955432"/>
            <a:ext cx="3975020" cy="2455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EB5AF0-2D50-4211-98D7-C5B9CA53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946" y="3955432"/>
            <a:ext cx="3975020" cy="245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02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9" y="235994"/>
            <a:ext cx="11573197" cy="724247"/>
          </a:xfrm>
        </p:spPr>
        <p:txBody>
          <a:bodyPr/>
          <a:lstStyle/>
          <a:p>
            <a:r>
              <a:rPr lang="en-MY" dirty="0" err="1">
                <a:solidFill>
                  <a:schemeClr val="tx1"/>
                </a:solidFill>
              </a:rPr>
              <a:t>Objektif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Projek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173" y="1368243"/>
            <a:ext cx="427870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ms-MY" dirty="0"/>
              <a:t>Mewujudkan sistem saliran yang sempurna supaya air larian permukaan dapat di alirkan ke titik pembuangan akhir agar banjir kilat dapat dikurangkan.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7132576" y="1348392"/>
            <a:ext cx="427870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ms-MY" dirty="0">
                <a:latin typeface="Arial" panose="020B0604020202020204" pitchFamily="34" charset="0"/>
                <a:ea typeface="Times New Roman" panose="02020603050405020304" pitchFamily="18" charset="0"/>
              </a:rPr>
              <a:t>Mengurangkan kerugian harta benda dan menaikkan taraf sosial ekonomi penduduk setempat.</a:t>
            </a:r>
            <a:endParaRPr lang="en-MY" dirty="0"/>
          </a:p>
        </p:txBody>
      </p:sp>
      <p:sp>
        <p:nvSpPr>
          <p:cNvPr id="2" name="TextBox 1"/>
          <p:cNvSpPr txBox="1"/>
          <p:nvPr/>
        </p:nvSpPr>
        <p:spPr>
          <a:xfrm>
            <a:off x="780722" y="1224951"/>
            <a:ext cx="108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dirty="0">
                <a:solidFill>
                  <a:srgbClr val="002060"/>
                </a:solidFill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2106" y="1224951"/>
            <a:ext cx="108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dirty="0">
                <a:solidFill>
                  <a:srgbClr val="002060"/>
                </a:solidFill>
              </a:rPr>
              <a:t>02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D0C939-6D83-4166-BFC3-BB1976F95A62}"/>
              </a:ext>
            </a:extLst>
          </p:cNvPr>
          <p:cNvGrpSpPr/>
          <p:nvPr/>
        </p:nvGrpSpPr>
        <p:grpSpPr>
          <a:xfrm flipH="1">
            <a:off x="7315188" y="2770965"/>
            <a:ext cx="4876812" cy="3180125"/>
            <a:chOff x="0" y="1476998"/>
            <a:chExt cx="3925545" cy="37039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1FA3024-F85A-4284-91AA-FE346CB65667}"/>
                </a:ext>
              </a:extLst>
            </p:cNvPr>
            <p:cNvGrpSpPr/>
            <p:nvPr/>
          </p:nvGrpSpPr>
          <p:grpSpPr>
            <a:xfrm>
              <a:off x="0" y="1971756"/>
              <a:ext cx="3684835" cy="1336022"/>
              <a:chOff x="7162137" y="458182"/>
              <a:chExt cx="2571084" cy="932206"/>
            </a:xfrm>
          </p:grpSpPr>
          <p:sp>
            <p:nvSpPr>
              <p:cNvPr id="21" name="Freeform: Shape 53">
                <a:extLst>
                  <a:ext uri="{FF2B5EF4-FFF2-40B4-BE49-F238E27FC236}">
                    <a16:creationId xmlns:a16="http://schemas.microsoft.com/office/drawing/2014/main" id="{9CF27B78-C4CB-406E-97A5-8C897BCFCA61}"/>
                  </a:ext>
                </a:extLst>
              </p:cNvPr>
              <p:cNvSpPr/>
              <p:nvPr/>
            </p:nvSpPr>
            <p:spPr>
              <a:xfrm>
                <a:off x="8545948" y="458182"/>
                <a:ext cx="1187273" cy="572608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22" name="Freeform: Shape 54">
                <a:extLst>
                  <a:ext uri="{FF2B5EF4-FFF2-40B4-BE49-F238E27FC236}">
                    <a16:creationId xmlns:a16="http://schemas.microsoft.com/office/drawing/2014/main" id="{8B1AC654-31A7-41F8-A857-29A516843F53}"/>
                  </a:ext>
                </a:extLst>
              </p:cNvPr>
              <p:cNvSpPr/>
              <p:nvPr/>
            </p:nvSpPr>
            <p:spPr>
              <a:xfrm>
                <a:off x="7162137" y="610735"/>
                <a:ext cx="1413728" cy="779653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4950" h="1530350">
                    <a:moveTo>
                      <a:pt x="2778760" y="1206500"/>
                    </a:moveTo>
                    <a:cubicBezTo>
                      <a:pt x="2784475" y="1228090"/>
                      <a:pt x="2780030" y="1236345"/>
                      <a:pt x="2756535" y="1239520"/>
                    </a:cubicBezTo>
                    <a:cubicBezTo>
                      <a:pt x="2530475" y="1270000"/>
                      <a:pt x="882015" y="1494155"/>
                      <a:pt x="629920" y="1531620"/>
                    </a:cubicBezTo>
                    <a:cubicBezTo>
                      <a:pt x="562610" y="1541780"/>
                      <a:pt x="504825" y="1531620"/>
                      <a:pt x="443865" y="1505585"/>
                    </a:cubicBezTo>
                    <a:cubicBezTo>
                      <a:pt x="305435" y="1445895"/>
                      <a:pt x="8255" y="1329055"/>
                      <a:pt x="0" y="1327150"/>
                    </a:cubicBezTo>
                    <a:cubicBezTo>
                      <a:pt x="0" y="884555"/>
                      <a:pt x="0" y="442595"/>
                      <a:pt x="0" y="0"/>
                    </a:cubicBezTo>
                    <a:cubicBezTo>
                      <a:pt x="98425" y="50800"/>
                      <a:pt x="502285" y="260350"/>
                      <a:pt x="605155" y="314960"/>
                    </a:cubicBezTo>
                    <a:cubicBezTo>
                      <a:pt x="617855" y="321310"/>
                      <a:pt x="630555" y="323850"/>
                      <a:pt x="644525" y="321945"/>
                    </a:cubicBezTo>
                    <a:cubicBezTo>
                      <a:pt x="975360" y="274955"/>
                      <a:pt x="2192020" y="104140"/>
                      <a:pt x="2469515" y="64770"/>
                    </a:cubicBezTo>
                    <a:cubicBezTo>
                      <a:pt x="2498090" y="60960"/>
                      <a:pt x="2516505" y="64135"/>
                      <a:pt x="2518410" y="97790"/>
                    </a:cubicBezTo>
                    <a:cubicBezTo>
                      <a:pt x="2519680" y="109220"/>
                      <a:pt x="2767965" y="1164590"/>
                      <a:pt x="2778760" y="1206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23" name="Freeform: Shape 55">
                <a:extLst>
                  <a:ext uri="{FF2B5EF4-FFF2-40B4-BE49-F238E27FC236}">
                    <a16:creationId xmlns:a16="http://schemas.microsoft.com/office/drawing/2014/main" id="{CB87E47F-CF58-41A1-AD55-5E6743A60BE8}"/>
                  </a:ext>
                </a:extLst>
              </p:cNvPr>
              <p:cNvSpPr/>
              <p:nvPr/>
            </p:nvSpPr>
            <p:spPr>
              <a:xfrm>
                <a:off x="8449697" y="645416"/>
                <a:ext cx="184399" cy="514377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3100BC-3F94-44E5-BB21-D1ACE5C7BBF6}"/>
                </a:ext>
              </a:extLst>
            </p:cNvPr>
            <p:cNvGrpSpPr/>
            <p:nvPr/>
          </p:nvGrpSpPr>
          <p:grpSpPr>
            <a:xfrm>
              <a:off x="1941140" y="1476998"/>
              <a:ext cx="1984405" cy="2744783"/>
              <a:chOff x="8516562" y="112966"/>
              <a:chExt cx="1384613" cy="1915165"/>
            </a:xfrm>
          </p:grpSpPr>
          <p:sp>
            <p:nvSpPr>
              <p:cNvPr id="19" name="Freeform: Shape 57">
                <a:extLst>
                  <a:ext uri="{FF2B5EF4-FFF2-40B4-BE49-F238E27FC236}">
                    <a16:creationId xmlns:a16="http://schemas.microsoft.com/office/drawing/2014/main" id="{1812EAAC-F9C5-49E9-8326-EBF277E1773F}"/>
                  </a:ext>
                </a:extLst>
              </p:cNvPr>
              <p:cNvSpPr/>
              <p:nvPr/>
            </p:nvSpPr>
            <p:spPr>
              <a:xfrm>
                <a:off x="8516562" y="112966"/>
                <a:ext cx="1384613" cy="1915165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58">
                <a:extLst>
                  <a:ext uri="{FF2B5EF4-FFF2-40B4-BE49-F238E27FC236}">
                    <a16:creationId xmlns:a16="http://schemas.microsoft.com/office/drawing/2014/main" id="{CEBA0B6B-6EA7-4D2F-997F-B894B5E94C96}"/>
                  </a:ext>
                </a:extLst>
              </p:cNvPr>
              <p:cNvSpPr/>
              <p:nvPr/>
            </p:nvSpPr>
            <p:spPr>
              <a:xfrm>
                <a:off x="8981088" y="931470"/>
                <a:ext cx="462616" cy="627605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95D063-B765-4B2C-A14F-F945679F8210}"/>
                </a:ext>
              </a:extLst>
            </p:cNvPr>
            <p:cNvGrpSpPr/>
            <p:nvPr/>
          </p:nvGrpSpPr>
          <p:grpSpPr>
            <a:xfrm>
              <a:off x="0" y="3669297"/>
              <a:ext cx="3575634" cy="1511610"/>
              <a:chOff x="7162137" y="1642637"/>
              <a:chExt cx="2494889" cy="1054722"/>
            </a:xfrm>
          </p:grpSpPr>
          <p:sp>
            <p:nvSpPr>
              <p:cNvPr id="15" name="Freeform: Shape 60">
                <a:extLst>
                  <a:ext uri="{FF2B5EF4-FFF2-40B4-BE49-F238E27FC236}">
                    <a16:creationId xmlns:a16="http://schemas.microsoft.com/office/drawing/2014/main" id="{A2BA6D6A-BFB7-4DDE-BD73-24913BC6E9B0}"/>
                  </a:ext>
                </a:extLst>
              </p:cNvPr>
              <p:cNvSpPr/>
              <p:nvPr/>
            </p:nvSpPr>
            <p:spPr>
              <a:xfrm>
                <a:off x="7162137" y="1853004"/>
                <a:ext cx="1122571" cy="844355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657350">
                    <a:moveTo>
                      <a:pt x="0" y="0"/>
                    </a:moveTo>
                    <a:cubicBezTo>
                      <a:pt x="95885" y="6350"/>
                      <a:pt x="1991360" y="114300"/>
                      <a:pt x="2123440" y="120650"/>
                    </a:cubicBezTo>
                    <a:cubicBezTo>
                      <a:pt x="2172970" y="123190"/>
                      <a:pt x="2173605" y="122555"/>
                      <a:pt x="2173605" y="172720"/>
                    </a:cubicBezTo>
                    <a:cubicBezTo>
                      <a:pt x="2173605" y="219075"/>
                      <a:pt x="2202180" y="1487170"/>
                      <a:pt x="2207260" y="1624965"/>
                    </a:cubicBezTo>
                    <a:cubicBezTo>
                      <a:pt x="2208530" y="1655445"/>
                      <a:pt x="2200275" y="1664970"/>
                      <a:pt x="2171065" y="1663065"/>
                    </a:cubicBezTo>
                    <a:cubicBezTo>
                      <a:pt x="1969135" y="1652270"/>
                      <a:pt x="29210" y="1637665"/>
                      <a:pt x="635" y="1638300"/>
                    </a:cubicBezTo>
                    <a:cubicBezTo>
                      <a:pt x="0" y="1092200"/>
                      <a:pt x="0" y="54610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16" name="Freeform: Shape 61">
                <a:extLst>
                  <a:ext uri="{FF2B5EF4-FFF2-40B4-BE49-F238E27FC236}">
                    <a16:creationId xmlns:a16="http://schemas.microsoft.com/office/drawing/2014/main" id="{22BE9D7F-C292-453A-ACA6-7EBAA66380BA}"/>
                  </a:ext>
                </a:extLst>
              </p:cNvPr>
              <p:cNvSpPr/>
              <p:nvPr/>
            </p:nvSpPr>
            <p:spPr>
              <a:xfrm>
                <a:off x="8430932" y="1642637"/>
                <a:ext cx="1226094" cy="702011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17" name="Freeform: Shape 62">
                <a:extLst>
                  <a:ext uri="{FF2B5EF4-FFF2-40B4-BE49-F238E27FC236}">
                    <a16:creationId xmlns:a16="http://schemas.microsoft.com/office/drawing/2014/main" id="{3EC00F72-0D83-443B-8A77-AF080973A053}"/>
                  </a:ext>
                </a:extLst>
              </p:cNvPr>
              <p:cNvSpPr/>
              <p:nvPr/>
            </p:nvSpPr>
            <p:spPr>
              <a:xfrm>
                <a:off x="8269382" y="1953292"/>
                <a:ext cx="190869" cy="524082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18" name="Freeform: Shape 63">
                <a:extLst>
                  <a:ext uri="{FF2B5EF4-FFF2-40B4-BE49-F238E27FC236}">
                    <a16:creationId xmlns:a16="http://schemas.microsoft.com/office/drawing/2014/main" id="{F37E743D-C352-4437-A3DE-703220532806}"/>
                  </a:ext>
                </a:extLst>
              </p:cNvPr>
              <p:cNvSpPr/>
              <p:nvPr/>
            </p:nvSpPr>
            <p:spPr>
              <a:xfrm>
                <a:off x="9164913" y="1878226"/>
                <a:ext cx="375269" cy="113228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89F5F7-E99A-448B-8B63-00206BBAE644}"/>
              </a:ext>
            </a:extLst>
          </p:cNvPr>
          <p:cNvGrpSpPr/>
          <p:nvPr/>
        </p:nvGrpSpPr>
        <p:grpSpPr>
          <a:xfrm>
            <a:off x="2243429" y="2894521"/>
            <a:ext cx="2912893" cy="2084003"/>
            <a:chOff x="5904644" y="5833372"/>
            <a:chExt cx="1154784" cy="1023173"/>
          </a:xfrm>
          <a:solidFill>
            <a:schemeClr val="accent2">
              <a:lumMod val="50000"/>
            </a:schemeClr>
          </a:solidFill>
        </p:grpSpPr>
        <p:sp>
          <p:nvSpPr>
            <p:cNvPr id="25" name="Freeform: Shape 45">
              <a:extLst>
                <a:ext uri="{FF2B5EF4-FFF2-40B4-BE49-F238E27FC236}">
                  <a16:creationId xmlns:a16="http://schemas.microsoft.com/office/drawing/2014/main" id="{0BFCF39C-0FED-4CAF-94BB-8B1B56034EDE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6">
              <a:extLst>
                <a:ext uri="{FF2B5EF4-FFF2-40B4-BE49-F238E27FC236}">
                  <a16:creationId xmlns:a16="http://schemas.microsoft.com/office/drawing/2014/main" id="{27CF50EF-A661-4F5F-98DF-CD5C4391DC04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7">
              <a:extLst>
                <a:ext uri="{FF2B5EF4-FFF2-40B4-BE49-F238E27FC236}">
                  <a16:creationId xmlns:a16="http://schemas.microsoft.com/office/drawing/2014/main" id="{019DABD6-78AE-48DA-91C9-063C82FA1AC3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C9247F-A90A-443B-99E2-CCFBC599C088}"/>
              </a:ext>
            </a:extLst>
          </p:cNvPr>
          <p:cNvGrpSpPr/>
          <p:nvPr/>
        </p:nvGrpSpPr>
        <p:grpSpPr>
          <a:xfrm flipH="1">
            <a:off x="0" y="4978524"/>
            <a:ext cx="5218980" cy="1832733"/>
            <a:chOff x="9299115" y="2146073"/>
            <a:chExt cx="2501960" cy="1484581"/>
          </a:xfrm>
        </p:grpSpPr>
        <p:sp>
          <p:nvSpPr>
            <p:cNvPr id="29" name="Freeform: Shape 48">
              <a:extLst>
                <a:ext uri="{FF2B5EF4-FFF2-40B4-BE49-F238E27FC236}">
                  <a16:creationId xmlns:a16="http://schemas.microsoft.com/office/drawing/2014/main" id="{42ECF05F-6F40-4FD8-962C-B5634DF71E55}"/>
                </a:ext>
              </a:extLst>
            </p:cNvPr>
            <p:cNvSpPr/>
            <p:nvPr/>
          </p:nvSpPr>
          <p:spPr>
            <a:xfrm>
              <a:off x="10846728" y="2469262"/>
              <a:ext cx="954347" cy="1161392"/>
            </a:xfrm>
            <a:custGeom>
              <a:avLst/>
              <a:gdLst>
                <a:gd name="connsiteX0" fmla="*/ 1872802 w 1873250"/>
                <a:gd name="connsiteY0" fmla="*/ 500218 h 2279650"/>
                <a:gd name="connsiteX1" fmla="*/ 1873437 w 1873250"/>
                <a:gd name="connsiteY1" fmla="*/ 2283298 h 2279650"/>
                <a:gd name="connsiteX2" fmla="*/ 21777 w 1873250"/>
                <a:gd name="connsiteY2" fmla="*/ 1399378 h 2279650"/>
                <a:gd name="connsiteX3" fmla="*/ 7807 w 1873250"/>
                <a:gd name="connsiteY3" fmla="*/ 1354293 h 2279650"/>
                <a:gd name="connsiteX4" fmla="*/ 762822 w 1873250"/>
                <a:gd name="connsiteY4" fmla="*/ 48733 h 2279650"/>
                <a:gd name="connsiteX5" fmla="*/ 863787 w 1873250"/>
                <a:gd name="connsiteY5" fmla="*/ 20158 h 2279650"/>
                <a:gd name="connsiteX6" fmla="*/ 1872802 w 1873250"/>
                <a:gd name="connsiteY6" fmla="*/ 500218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250" h="2279650">
                  <a:moveTo>
                    <a:pt x="1872802" y="500218"/>
                  </a:moveTo>
                  <a:cubicBezTo>
                    <a:pt x="1873437" y="509743"/>
                    <a:pt x="1874072" y="2276948"/>
                    <a:pt x="1873437" y="2283298"/>
                  </a:cubicBezTo>
                  <a:cubicBezTo>
                    <a:pt x="1855022" y="2281393"/>
                    <a:pt x="157666" y="1463513"/>
                    <a:pt x="21777" y="1399378"/>
                  </a:cubicBezTo>
                  <a:cubicBezTo>
                    <a:pt x="-2353" y="1387948"/>
                    <a:pt x="-5528" y="1377153"/>
                    <a:pt x="7807" y="1354293"/>
                  </a:cubicBezTo>
                  <a:cubicBezTo>
                    <a:pt x="92897" y="1209513"/>
                    <a:pt x="741232" y="49368"/>
                    <a:pt x="762822" y="48733"/>
                  </a:cubicBezTo>
                  <a:cubicBezTo>
                    <a:pt x="800287" y="-10322"/>
                    <a:pt x="800287" y="-10322"/>
                    <a:pt x="863787" y="20158"/>
                  </a:cubicBezTo>
                  <a:cubicBezTo>
                    <a:pt x="1190177" y="176368"/>
                    <a:pt x="1862642" y="496408"/>
                    <a:pt x="1872802" y="50021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9">
              <a:extLst>
                <a:ext uri="{FF2B5EF4-FFF2-40B4-BE49-F238E27FC236}">
                  <a16:creationId xmlns:a16="http://schemas.microsoft.com/office/drawing/2014/main" id="{7573DED5-D5DE-459D-B4D8-59D74A9AA667}"/>
                </a:ext>
              </a:extLst>
            </p:cNvPr>
            <p:cNvSpPr/>
            <p:nvPr/>
          </p:nvSpPr>
          <p:spPr>
            <a:xfrm>
              <a:off x="9299115" y="2146073"/>
              <a:ext cx="1724296" cy="588784"/>
            </a:xfrm>
            <a:custGeom>
              <a:avLst/>
              <a:gdLst>
                <a:gd name="connsiteX0" fmla="*/ 3027139 w 3384550"/>
                <a:gd name="connsiteY0" fmla="*/ 1156818 h 1155700"/>
                <a:gd name="connsiteX1" fmla="*/ 2561685 w 3384550"/>
                <a:gd name="connsiteY1" fmla="*/ 894563 h 1155700"/>
                <a:gd name="connsiteX2" fmla="*/ 1955260 w 3384550"/>
                <a:gd name="connsiteY2" fmla="*/ 766293 h 1155700"/>
                <a:gd name="connsiteX3" fmla="*/ 1420589 w 3384550"/>
                <a:gd name="connsiteY3" fmla="*/ 636118 h 1155700"/>
                <a:gd name="connsiteX4" fmla="*/ 278859 w 3384550"/>
                <a:gd name="connsiteY4" fmla="*/ 387833 h 1155700"/>
                <a:gd name="connsiteX5" fmla="*/ 26764 w 3384550"/>
                <a:gd name="connsiteY5" fmla="*/ 263374 h 1155700"/>
                <a:gd name="connsiteX6" fmla="*/ 1320260 w 3384550"/>
                <a:gd name="connsiteY6" fmla="*/ 200508 h 1155700"/>
                <a:gd name="connsiteX7" fmla="*/ 1324704 w 3384550"/>
                <a:gd name="connsiteY7" fmla="*/ 192253 h 1155700"/>
                <a:gd name="connsiteX8" fmla="*/ 1581879 w 3384550"/>
                <a:gd name="connsiteY8" fmla="*/ 87478 h 1155700"/>
                <a:gd name="connsiteX9" fmla="*/ 2243550 w 3384550"/>
                <a:gd name="connsiteY9" fmla="*/ 85574 h 1155700"/>
                <a:gd name="connsiteX10" fmla="*/ 2873469 w 3384550"/>
                <a:gd name="connsiteY10" fmla="*/ 90653 h 1155700"/>
                <a:gd name="connsiteX11" fmla="*/ 3049364 w 3384550"/>
                <a:gd name="connsiteY11" fmla="*/ 254483 h 1155700"/>
                <a:gd name="connsiteX12" fmla="*/ 3377025 w 3384550"/>
                <a:gd name="connsiteY12" fmla="*/ 491338 h 1155700"/>
                <a:gd name="connsiteX13" fmla="*/ 3027139 w 3384550"/>
                <a:gd name="connsiteY13" fmla="*/ 1156818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4550" h="1155700">
                  <a:moveTo>
                    <a:pt x="3027139" y="1156818"/>
                  </a:moveTo>
                  <a:cubicBezTo>
                    <a:pt x="2846800" y="1126338"/>
                    <a:pt x="2733135" y="949174"/>
                    <a:pt x="2561685" y="894563"/>
                  </a:cubicBezTo>
                  <a:cubicBezTo>
                    <a:pt x="2364200" y="831699"/>
                    <a:pt x="2159729" y="798043"/>
                    <a:pt x="1955260" y="766293"/>
                  </a:cubicBezTo>
                  <a:cubicBezTo>
                    <a:pt x="1809210" y="743433"/>
                    <a:pt x="1526635" y="753593"/>
                    <a:pt x="1420589" y="636118"/>
                  </a:cubicBezTo>
                  <a:cubicBezTo>
                    <a:pt x="1413604" y="628499"/>
                    <a:pt x="656685" y="441808"/>
                    <a:pt x="278859" y="387833"/>
                  </a:cubicBezTo>
                  <a:cubicBezTo>
                    <a:pt x="215994" y="378943"/>
                    <a:pt x="-91346" y="370688"/>
                    <a:pt x="26764" y="263374"/>
                  </a:cubicBezTo>
                  <a:cubicBezTo>
                    <a:pt x="245204" y="64618"/>
                    <a:pt x="1312639" y="218924"/>
                    <a:pt x="1320260" y="200508"/>
                  </a:cubicBezTo>
                  <a:cubicBezTo>
                    <a:pt x="1321529" y="197333"/>
                    <a:pt x="1323435" y="194793"/>
                    <a:pt x="1324704" y="192253"/>
                  </a:cubicBezTo>
                  <a:cubicBezTo>
                    <a:pt x="1393919" y="77318"/>
                    <a:pt x="1452339" y="53824"/>
                    <a:pt x="1581879" y="87478"/>
                  </a:cubicBezTo>
                  <a:cubicBezTo>
                    <a:pt x="1793969" y="142088"/>
                    <a:pt x="2029554" y="166853"/>
                    <a:pt x="2243550" y="85574"/>
                  </a:cubicBezTo>
                  <a:cubicBezTo>
                    <a:pt x="2462625" y="2388"/>
                    <a:pt x="2660110" y="-57937"/>
                    <a:pt x="2873469" y="90653"/>
                  </a:cubicBezTo>
                  <a:cubicBezTo>
                    <a:pt x="2940144" y="137643"/>
                    <a:pt x="2988404" y="203049"/>
                    <a:pt x="3049364" y="254483"/>
                  </a:cubicBezTo>
                  <a:cubicBezTo>
                    <a:pt x="3152235" y="340843"/>
                    <a:pt x="3267804" y="412599"/>
                    <a:pt x="3377025" y="491338"/>
                  </a:cubicBezTo>
                  <a:cubicBezTo>
                    <a:pt x="3451954" y="544043"/>
                    <a:pt x="3038569" y="1158724"/>
                    <a:pt x="3027139" y="1156818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50">
              <a:extLst>
                <a:ext uri="{FF2B5EF4-FFF2-40B4-BE49-F238E27FC236}">
                  <a16:creationId xmlns:a16="http://schemas.microsoft.com/office/drawing/2014/main" id="{A0D024DE-0089-4FD0-860E-BDC6445B48DF}"/>
                </a:ext>
              </a:extLst>
            </p:cNvPr>
            <p:cNvSpPr/>
            <p:nvPr/>
          </p:nvSpPr>
          <p:spPr>
            <a:xfrm>
              <a:off x="10790738" y="2374219"/>
              <a:ext cx="443205" cy="559668"/>
            </a:xfrm>
            <a:custGeom>
              <a:avLst/>
              <a:gdLst>
                <a:gd name="connsiteX0" fmla="*/ 478387 w 869950"/>
                <a:gd name="connsiteY0" fmla="*/ 54948 h 1098550"/>
                <a:gd name="connsiteX1" fmla="*/ 575542 w 869950"/>
                <a:gd name="connsiteY1" fmla="*/ 29548 h 1098550"/>
                <a:gd name="connsiteX2" fmla="*/ 873357 w 869950"/>
                <a:gd name="connsiteY2" fmla="*/ 234654 h 1098550"/>
                <a:gd name="connsiteX3" fmla="*/ 371707 w 869950"/>
                <a:gd name="connsiteY3" fmla="*/ 1104604 h 1098550"/>
                <a:gd name="connsiteX4" fmla="*/ 17377 w 869950"/>
                <a:gd name="connsiteY4" fmla="*/ 916009 h 1098550"/>
                <a:gd name="connsiteX5" fmla="*/ 7216 w 869950"/>
                <a:gd name="connsiteY5" fmla="*/ 877273 h 1098550"/>
                <a:gd name="connsiteX6" fmla="*/ 478387 w 869950"/>
                <a:gd name="connsiteY6" fmla="*/ 54948 h 109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950" h="1098550">
                  <a:moveTo>
                    <a:pt x="478387" y="54948"/>
                  </a:moveTo>
                  <a:cubicBezTo>
                    <a:pt x="512041" y="-12996"/>
                    <a:pt x="512677" y="-13632"/>
                    <a:pt x="575542" y="29548"/>
                  </a:cubicBezTo>
                  <a:cubicBezTo>
                    <a:pt x="675237" y="97493"/>
                    <a:pt x="773662" y="166073"/>
                    <a:pt x="873357" y="234654"/>
                  </a:cubicBezTo>
                  <a:cubicBezTo>
                    <a:pt x="746357" y="454364"/>
                    <a:pt x="411712" y="1034119"/>
                    <a:pt x="371707" y="1104604"/>
                  </a:cubicBezTo>
                  <a:cubicBezTo>
                    <a:pt x="361547" y="1107779"/>
                    <a:pt x="127232" y="975698"/>
                    <a:pt x="17377" y="916009"/>
                  </a:cubicBezTo>
                  <a:cubicBezTo>
                    <a:pt x="-2943" y="905214"/>
                    <a:pt x="-4213" y="896323"/>
                    <a:pt x="7216" y="877273"/>
                  </a:cubicBezTo>
                  <a:cubicBezTo>
                    <a:pt x="38332" y="824569"/>
                    <a:pt x="435841" y="127973"/>
                    <a:pt x="478387" y="54948"/>
                  </a:cubicBezTo>
                  <a:close/>
                </a:path>
              </a:pathLst>
            </a:custGeom>
            <a:solidFill>
              <a:srgbClr val="B3B3B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1">
              <a:extLst>
                <a:ext uri="{FF2B5EF4-FFF2-40B4-BE49-F238E27FC236}">
                  <a16:creationId xmlns:a16="http://schemas.microsoft.com/office/drawing/2014/main" id="{5BD57F4F-ED60-498B-9443-970B9B48741F}"/>
                </a:ext>
              </a:extLst>
            </p:cNvPr>
            <p:cNvSpPr/>
            <p:nvPr/>
          </p:nvSpPr>
          <p:spPr>
            <a:xfrm>
              <a:off x="10130901" y="2358540"/>
              <a:ext cx="414090" cy="93817"/>
            </a:xfrm>
            <a:custGeom>
              <a:avLst/>
              <a:gdLst>
                <a:gd name="connsiteX0" fmla="*/ 701040 w 812800"/>
                <a:gd name="connsiteY0" fmla="*/ 187325 h 184150"/>
                <a:gd name="connsiteX1" fmla="*/ 242570 w 812800"/>
                <a:gd name="connsiteY1" fmla="*/ 93345 h 184150"/>
                <a:gd name="connsiteX2" fmla="*/ 0 w 812800"/>
                <a:gd name="connsiteY2" fmla="*/ 0 h 184150"/>
                <a:gd name="connsiteX3" fmla="*/ 197485 w 812800"/>
                <a:gd name="connsiteY3" fmla="*/ 48260 h 184150"/>
                <a:gd name="connsiteX4" fmla="*/ 445770 w 812800"/>
                <a:gd name="connsiteY4" fmla="*/ 79375 h 184150"/>
                <a:gd name="connsiteX5" fmla="*/ 606425 w 812800"/>
                <a:gd name="connsiteY5" fmla="*/ 126365 h 184150"/>
                <a:gd name="connsiteX6" fmla="*/ 815340 w 812800"/>
                <a:gd name="connsiteY6" fmla="*/ 132715 h 184150"/>
                <a:gd name="connsiteX7" fmla="*/ 701040 w 812800"/>
                <a:gd name="connsiteY7" fmla="*/ 18732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184150">
                  <a:moveTo>
                    <a:pt x="701040" y="187325"/>
                  </a:moveTo>
                  <a:cubicBezTo>
                    <a:pt x="544830" y="173990"/>
                    <a:pt x="391160" y="144145"/>
                    <a:pt x="242570" y="93345"/>
                  </a:cubicBezTo>
                  <a:cubicBezTo>
                    <a:pt x="166370" y="67310"/>
                    <a:pt x="2540" y="10795"/>
                    <a:pt x="0" y="0"/>
                  </a:cubicBezTo>
                  <a:cubicBezTo>
                    <a:pt x="65405" y="21590"/>
                    <a:pt x="132080" y="33020"/>
                    <a:pt x="197485" y="48260"/>
                  </a:cubicBezTo>
                  <a:cubicBezTo>
                    <a:pt x="279400" y="67310"/>
                    <a:pt x="362585" y="71755"/>
                    <a:pt x="445770" y="79375"/>
                  </a:cubicBezTo>
                  <a:cubicBezTo>
                    <a:pt x="502920" y="84455"/>
                    <a:pt x="555625" y="102235"/>
                    <a:pt x="606425" y="126365"/>
                  </a:cubicBezTo>
                  <a:cubicBezTo>
                    <a:pt x="676275" y="160020"/>
                    <a:pt x="744855" y="158115"/>
                    <a:pt x="815340" y="132715"/>
                  </a:cubicBezTo>
                  <a:cubicBezTo>
                    <a:pt x="825500" y="130175"/>
                    <a:pt x="758825" y="192405"/>
                    <a:pt x="701040" y="187325"/>
                  </a:cubicBez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8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2014001" y="25878"/>
            <a:ext cx="7577805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Skop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8923" y="538216"/>
            <a:ext cx="5366106" cy="1557030"/>
            <a:chOff x="862166" y="1185172"/>
            <a:chExt cx="5366106" cy="1557030"/>
          </a:xfrm>
          <a:solidFill>
            <a:schemeClr val="accent1">
              <a:lumMod val="50000"/>
            </a:schemeClr>
          </a:solidFill>
        </p:grpSpPr>
        <p:sp>
          <p:nvSpPr>
            <p:cNvPr id="4" name="Circle: Hollow 76">
              <a:extLst>
                <a:ext uri="{FF2B5EF4-FFF2-40B4-BE49-F238E27FC236}">
                  <a16:creationId xmlns:a16="http://schemas.microsoft.com/office/drawing/2014/main" id="{5F41D6A0-C9A8-43D0-9FE0-20D4F721C0E3}"/>
                </a:ext>
              </a:extLst>
            </p:cNvPr>
            <p:cNvSpPr/>
            <p:nvPr/>
          </p:nvSpPr>
          <p:spPr>
            <a:xfrm rot="16200000">
              <a:off x="998843" y="1321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1038303" y="1744346"/>
              <a:ext cx="120115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FB74781-AA19-4D6D-A0E1-1483975EC9ED}"/>
                </a:ext>
              </a:extLst>
            </p:cNvPr>
            <p:cNvSpPr/>
            <p:nvPr/>
          </p:nvSpPr>
          <p:spPr>
            <a:xfrm rot="16200000">
              <a:off x="862166" y="1185172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F291EE-2BC3-425E-A784-8A27FBEB5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51" y="2419560"/>
              <a:ext cx="2704992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2280507" y="1753266"/>
              <a:ext cx="394776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MY" altLang="ko-KR" sz="2400" b="1" dirty="0">
                  <a:solidFill>
                    <a:schemeClr val="bg1"/>
                  </a:solidFill>
                  <a:cs typeface="Arial" pitchFamily="34" charset="0"/>
                </a:rPr>
                <a:t>GENERAL ITEMS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69838" y="1699891"/>
            <a:ext cx="5240199" cy="1557030"/>
            <a:chOff x="862166" y="1185172"/>
            <a:chExt cx="5232184" cy="1557030"/>
          </a:xfrm>
          <a:solidFill>
            <a:schemeClr val="accent1">
              <a:lumMod val="50000"/>
            </a:schemeClr>
          </a:solidFill>
        </p:grpSpPr>
        <p:sp>
          <p:nvSpPr>
            <p:cNvPr id="12" name="Circle: Hollow 76">
              <a:extLst>
                <a:ext uri="{FF2B5EF4-FFF2-40B4-BE49-F238E27FC236}">
                  <a16:creationId xmlns:a16="http://schemas.microsoft.com/office/drawing/2014/main" id="{5F41D6A0-C9A8-43D0-9FE0-20D4F721C0E3}"/>
                </a:ext>
              </a:extLst>
            </p:cNvPr>
            <p:cNvSpPr/>
            <p:nvPr/>
          </p:nvSpPr>
          <p:spPr>
            <a:xfrm rot="16200000">
              <a:off x="998843" y="1321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1038303" y="1744346"/>
              <a:ext cx="120115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1FB74781-AA19-4D6D-A0E1-1483975EC9ED}"/>
                </a:ext>
              </a:extLst>
            </p:cNvPr>
            <p:cNvSpPr/>
            <p:nvPr/>
          </p:nvSpPr>
          <p:spPr>
            <a:xfrm rot="16200000">
              <a:off x="862166" y="1185172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F291EE-2BC3-425E-A784-8A27FBEB5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50" y="2419560"/>
              <a:ext cx="2874810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2280508" y="1753266"/>
              <a:ext cx="381384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MY" altLang="ko-KR" sz="2400" b="1" dirty="0">
                  <a:solidFill>
                    <a:schemeClr val="bg1"/>
                  </a:solidFill>
                  <a:cs typeface="Arial" pitchFamily="34" charset="0"/>
                </a:rPr>
                <a:t>SITE</a:t>
              </a:r>
              <a:r>
                <a:rPr lang="en-MY" altLang="ko-KR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MY" altLang="ko-KR" sz="2400" b="1" dirty="0">
                  <a:solidFill>
                    <a:schemeClr val="bg1"/>
                  </a:solidFill>
                  <a:cs typeface="Arial" pitchFamily="34" charset="0"/>
                </a:rPr>
                <a:t>CLEARANCE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52839" y="2841570"/>
            <a:ext cx="4923816" cy="1557030"/>
            <a:chOff x="862166" y="1185172"/>
            <a:chExt cx="5284214" cy="1557030"/>
          </a:xfrm>
          <a:solidFill>
            <a:schemeClr val="accent1">
              <a:lumMod val="50000"/>
            </a:schemeClr>
          </a:solidFill>
        </p:grpSpPr>
        <p:sp>
          <p:nvSpPr>
            <p:cNvPr id="18" name="Circle: Hollow 76">
              <a:extLst>
                <a:ext uri="{FF2B5EF4-FFF2-40B4-BE49-F238E27FC236}">
                  <a16:creationId xmlns:a16="http://schemas.microsoft.com/office/drawing/2014/main" id="{5F41D6A0-C9A8-43D0-9FE0-20D4F721C0E3}"/>
                </a:ext>
              </a:extLst>
            </p:cNvPr>
            <p:cNvSpPr/>
            <p:nvPr/>
          </p:nvSpPr>
          <p:spPr>
            <a:xfrm rot="16200000">
              <a:off x="998843" y="1321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1038303" y="1744346"/>
              <a:ext cx="120115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FB74781-AA19-4D6D-A0E1-1483975EC9ED}"/>
                </a:ext>
              </a:extLst>
            </p:cNvPr>
            <p:cNvSpPr/>
            <p:nvPr/>
          </p:nvSpPr>
          <p:spPr>
            <a:xfrm rot="15907305">
              <a:off x="862166" y="1185172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F291EE-2BC3-425E-A784-8A27FBEB5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3759" y="2359174"/>
              <a:ext cx="229795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2280507" y="1753266"/>
              <a:ext cx="386587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r>
                <a:rPr lang="en-MY" altLang="ko-KR" sz="2400" b="1" dirty="0">
                  <a:solidFill>
                    <a:schemeClr val="bg1"/>
                  </a:solidFill>
                  <a:cs typeface="Arial" pitchFamily="34" charset="0"/>
                </a:rPr>
                <a:t>RAINAGE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17174" y="4087937"/>
            <a:ext cx="5366106" cy="1557030"/>
            <a:chOff x="862166" y="1185172"/>
            <a:chExt cx="5366106" cy="1557030"/>
          </a:xfrm>
          <a:solidFill>
            <a:schemeClr val="accent1">
              <a:lumMod val="50000"/>
            </a:schemeClr>
          </a:solidFill>
        </p:grpSpPr>
        <p:sp>
          <p:nvSpPr>
            <p:cNvPr id="24" name="Circle: Hollow 76">
              <a:extLst>
                <a:ext uri="{FF2B5EF4-FFF2-40B4-BE49-F238E27FC236}">
                  <a16:creationId xmlns:a16="http://schemas.microsoft.com/office/drawing/2014/main" id="{5F41D6A0-C9A8-43D0-9FE0-20D4F721C0E3}"/>
                </a:ext>
              </a:extLst>
            </p:cNvPr>
            <p:cNvSpPr/>
            <p:nvPr/>
          </p:nvSpPr>
          <p:spPr>
            <a:xfrm rot="16200000">
              <a:off x="998843" y="1321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1038303" y="1744346"/>
              <a:ext cx="120115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1FB74781-AA19-4D6D-A0E1-1483975EC9ED}"/>
                </a:ext>
              </a:extLst>
            </p:cNvPr>
            <p:cNvSpPr/>
            <p:nvPr/>
          </p:nvSpPr>
          <p:spPr>
            <a:xfrm rot="16200000">
              <a:off x="862166" y="1185172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F291EE-2BC3-425E-A784-8A27FBEB5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51" y="2419560"/>
              <a:ext cx="2529274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2280507" y="1753266"/>
              <a:ext cx="394776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MY" altLang="ko-KR" sz="2400" b="1" dirty="0">
                  <a:solidFill>
                    <a:schemeClr val="bg1"/>
                  </a:solidFill>
                  <a:cs typeface="Arial" pitchFamily="34" charset="0"/>
                </a:rPr>
                <a:t>ROAD WORKS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76856" y="5288951"/>
            <a:ext cx="5366106" cy="1557030"/>
            <a:chOff x="862166" y="1185172"/>
            <a:chExt cx="5366106" cy="1557030"/>
          </a:xfrm>
          <a:solidFill>
            <a:schemeClr val="accent1">
              <a:lumMod val="50000"/>
            </a:schemeClr>
          </a:solidFill>
        </p:grpSpPr>
        <p:sp>
          <p:nvSpPr>
            <p:cNvPr id="32" name="Circle: Hollow 76">
              <a:extLst>
                <a:ext uri="{FF2B5EF4-FFF2-40B4-BE49-F238E27FC236}">
                  <a16:creationId xmlns:a16="http://schemas.microsoft.com/office/drawing/2014/main" id="{5F41D6A0-C9A8-43D0-9FE0-20D4F721C0E3}"/>
                </a:ext>
              </a:extLst>
            </p:cNvPr>
            <p:cNvSpPr/>
            <p:nvPr/>
          </p:nvSpPr>
          <p:spPr>
            <a:xfrm rot="16200000">
              <a:off x="998843" y="1321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1038303" y="1744346"/>
              <a:ext cx="120115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E05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1FB74781-AA19-4D6D-A0E1-1483975EC9ED}"/>
                </a:ext>
              </a:extLst>
            </p:cNvPr>
            <p:cNvSpPr/>
            <p:nvPr/>
          </p:nvSpPr>
          <p:spPr>
            <a:xfrm rot="16200000">
              <a:off x="862166" y="1185172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F291EE-2BC3-425E-A784-8A27FBEB5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50" y="2419560"/>
              <a:ext cx="1926793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2280507" y="1753266"/>
              <a:ext cx="394776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P</a:t>
              </a:r>
              <a:r>
                <a:rPr lang="en-MY" altLang="ko-KR" sz="2400" b="1" dirty="0">
                  <a:solidFill>
                    <a:schemeClr val="bg1"/>
                  </a:solidFill>
                  <a:cs typeface="Arial" pitchFamily="34" charset="0"/>
                </a:rPr>
                <a:t>ROVISIONAL SUM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72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2330443" y="51550"/>
            <a:ext cx="7577805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Skop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dirty="0" err="1"/>
              <a:t>samb</a:t>
            </a:r>
            <a:r>
              <a:rPr lang="en-US" dirty="0"/>
              <a:t>…)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20961" y="960892"/>
            <a:ext cx="6084172" cy="1557030"/>
            <a:chOff x="862166" y="1185172"/>
            <a:chExt cx="6084172" cy="1557030"/>
          </a:xfrm>
          <a:solidFill>
            <a:schemeClr val="accent1">
              <a:lumMod val="50000"/>
            </a:schemeClr>
          </a:solidFill>
        </p:grpSpPr>
        <p:sp>
          <p:nvSpPr>
            <p:cNvPr id="4" name="Circle: Hollow 76">
              <a:extLst>
                <a:ext uri="{FF2B5EF4-FFF2-40B4-BE49-F238E27FC236}">
                  <a16:creationId xmlns:a16="http://schemas.microsoft.com/office/drawing/2014/main" id="{5F41D6A0-C9A8-43D0-9FE0-20D4F721C0E3}"/>
                </a:ext>
              </a:extLst>
            </p:cNvPr>
            <p:cNvSpPr/>
            <p:nvPr/>
          </p:nvSpPr>
          <p:spPr>
            <a:xfrm rot="16200000">
              <a:off x="998843" y="1321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1038303" y="1744346"/>
              <a:ext cx="120115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E06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FB74781-AA19-4D6D-A0E1-1483975EC9ED}"/>
                </a:ext>
              </a:extLst>
            </p:cNvPr>
            <p:cNvSpPr/>
            <p:nvPr/>
          </p:nvSpPr>
          <p:spPr>
            <a:xfrm rot="16200000">
              <a:off x="862166" y="1185172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F291EE-2BC3-425E-A784-8A27FBEB5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50" y="2419560"/>
              <a:ext cx="1450488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2280508" y="1753266"/>
              <a:ext cx="4665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</a:t>
              </a:r>
              <a:r>
                <a:rPr lang="en-MY" altLang="ko-KR" sz="2400" b="1" dirty="0">
                  <a:solidFill>
                    <a:schemeClr val="bg1"/>
                  </a:solidFill>
                  <a:cs typeface="Arial" pitchFamily="34" charset="0"/>
                </a:rPr>
                <a:t>ETHOD RELATED CHARGES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28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CFCACB-317C-4FE7-852D-DDDCE83D8FCA}"/>
              </a:ext>
            </a:extLst>
          </p:cNvPr>
          <p:cNvSpPr/>
          <p:nvPr/>
        </p:nvSpPr>
        <p:spPr>
          <a:xfrm>
            <a:off x="3006051" y="2068467"/>
            <a:ext cx="6179897" cy="1754326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prstMaterial="metal"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  <a:cs typeface="Arial" pitchFamily="34" charset="0"/>
              </a:rPr>
              <a:t>SEKIAN</a:t>
            </a:r>
          </a:p>
          <a:p>
            <a:pPr algn="ctr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  <a:cs typeface="Arial" pitchFamily="34" charset="0"/>
              </a:rPr>
              <a:t>TERIMA KASIH</a:t>
            </a:r>
            <a:endParaRPr lang="en-MY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168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Arial Rounded MT Bold</vt:lpstr>
      <vt:lpstr>Bodoni MT Black</vt:lpstr>
      <vt:lpstr>Cooper Black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83</cp:revision>
  <dcterms:created xsi:type="dcterms:W3CDTF">2020-01-20T05:08:25Z</dcterms:created>
  <dcterms:modified xsi:type="dcterms:W3CDTF">2022-08-10T07:16:58Z</dcterms:modified>
</cp:coreProperties>
</file>